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0DF57-B2D1-4A58-A2EB-413419A1700B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7464E-4505-4AB5-B097-9542C1A1F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284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7464E-4505-4AB5-B097-9542C1A1F54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5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7464E-4505-4AB5-B097-9542C1A1F54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224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7464E-4505-4AB5-B097-9542C1A1F54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40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7464E-4505-4AB5-B097-9542C1A1F54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34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7464E-4505-4AB5-B097-9542C1A1F54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2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28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48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0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20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416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84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32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672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35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06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CC7BB-B208-475C-A992-CBD7D00B9B7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8A6B2-B8DF-471F-BBE1-B08B69DAE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08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18" Type="http://schemas.openxmlformats.org/officeDocument/2006/relationships/image" Target="../media/image40.jpg"/><Relationship Id="rId3" Type="http://schemas.openxmlformats.org/officeDocument/2006/relationships/image" Target="../media/image25.jpg"/><Relationship Id="rId21" Type="http://schemas.openxmlformats.org/officeDocument/2006/relationships/image" Target="../media/image43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17" Type="http://schemas.openxmlformats.org/officeDocument/2006/relationships/image" Target="../media/image39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jpg"/><Relationship Id="rId20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5" Type="http://schemas.openxmlformats.org/officeDocument/2006/relationships/image" Target="../media/image37.jpg"/><Relationship Id="rId23" Type="http://schemas.openxmlformats.org/officeDocument/2006/relationships/image" Target="../media/image45.jpg"/><Relationship Id="rId10" Type="http://schemas.openxmlformats.org/officeDocument/2006/relationships/image" Target="../media/image32.jpg"/><Relationship Id="rId19" Type="http://schemas.openxmlformats.org/officeDocument/2006/relationships/image" Target="../media/image41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Relationship Id="rId14" Type="http://schemas.openxmlformats.org/officeDocument/2006/relationships/image" Target="../media/image36.jpg"/><Relationship Id="rId22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ms1c.ru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6994"/>
            <a:ext cx="9144000" cy="1652662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344749"/>
                </a:solidFill>
                <a:latin typeface="+mn-lt"/>
              </a:rPr>
              <a:t>Производственная практика по модулю </a:t>
            </a:r>
            <a:br>
              <a:rPr lang="ru-RU" sz="3600" b="1" dirty="0">
                <a:solidFill>
                  <a:srgbClr val="344749"/>
                </a:solidFill>
                <a:latin typeface="+mn-lt"/>
              </a:rPr>
            </a:br>
            <a:r>
              <a:rPr lang="ru-RU" sz="3600" b="1" dirty="0">
                <a:solidFill>
                  <a:srgbClr val="344749"/>
                </a:solidFill>
                <a:latin typeface="+mn-lt"/>
              </a:rPr>
              <a:t>ПM 01. Разработка модулей программного</a:t>
            </a:r>
            <a:br>
              <a:rPr lang="ru-RU" sz="3600" b="1" dirty="0">
                <a:solidFill>
                  <a:srgbClr val="344749"/>
                </a:solidFill>
                <a:latin typeface="+mn-lt"/>
              </a:rPr>
            </a:br>
            <a:r>
              <a:rPr lang="ru-RU" sz="3600" b="1" dirty="0">
                <a:solidFill>
                  <a:srgbClr val="344749"/>
                </a:solidFill>
                <a:latin typeface="+mn-lt"/>
              </a:rPr>
              <a:t>обеспечения для компьютерных систем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74BE351-4C03-949F-449F-6936C24D1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9695" y="4382971"/>
            <a:ext cx="3156857" cy="2308744"/>
          </a:xfrm>
        </p:spPr>
        <p:txBody>
          <a:bodyPr>
            <a:noAutofit/>
          </a:bodyPr>
          <a:lstStyle/>
          <a:p>
            <a:pPr algn="l"/>
            <a:r>
              <a:rPr lang="ru-RU" sz="1600" b="1" dirty="0"/>
              <a:t>Выполнил:</a:t>
            </a:r>
          </a:p>
          <a:p>
            <a:pPr algn="l"/>
            <a:r>
              <a:rPr lang="ru-RU" sz="1600" b="1" dirty="0"/>
              <a:t>Квакин Александр Дмитриевич</a:t>
            </a:r>
          </a:p>
          <a:p>
            <a:pPr algn="l"/>
            <a:r>
              <a:rPr lang="ru-RU" sz="1600" b="1" dirty="0"/>
              <a:t>Группа: 21П-1</a:t>
            </a:r>
          </a:p>
          <a:p>
            <a:pPr algn="l"/>
            <a:r>
              <a:rPr lang="ru-RU" sz="1600" b="1" dirty="0"/>
              <a:t>Специальность:</a:t>
            </a:r>
          </a:p>
          <a:p>
            <a:pPr algn="l"/>
            <a:r>
              <a:rPr lang="ru-RU" sz="1600" b="1" dirty="0"/>
              <a:t>09.02.07 Информационные </a:t>
            </a:r>
          </a:p>
          <a:p>
            <a:pPr algn="l"/>
            <a:r>
              <a:rPr lang="ru-RU" sz="1600" b="1" dirty="0"/>
              <a:t>системы и программирование</a:t>
            </a:r>
          </a:p>
          <a:p>
            <a:pPr algn="l"/>
            <a:endParaRPr lang="ru-RU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77F0-7261-0A02-7F4B-06B01312FE61}"/>
              </a:ext>
            </a:extLst>
          </p:cNvPr>
          <p:cNvSpPr txBox="1"/>
          <p:nvPr/>
        </p:nvSpPr>
        <p:spPr>
          <a:xfrm>
            <a:off x="2364377" y="166285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Кировское областное государственное профессиональное образовательное бюджетное учреждение</a:t>
            </a:r>
          </a:p>
          <a:p>
            <a:pPr algn="ctr"/>
            <a:r>
              <a:rPr lang="ru-RU" b="1" dirty="0"/>
              <a:t>«Слободской колледж педагогики и социальных отношений»</a:t>
            </a:r>
          </a:p>
        </p:txBody>
      </p:sp>
      <p:pic>
        <p:nvPicPr>
          <p:cNvPr id="7" name="Picture 14" descr="touch-icon-ipad-retina">
            <a:extLst>
              <a:ext uri="{FF2B5EF4-FFF2-40B4-BE49-F238E27FC236}">
                <a16:creationId xmlns:a16="http://schemas.microsoft.com/office/drawing/2014/main" id="{08082594-DF55-946B-8ABD-113B3C925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86" y="-1494"/>
            <a:ext cx="1258888" cy="12588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455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191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Разработка десктопного приложения (WPF C#)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ED9426-9EF4-B87A-4BB8-50F05536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5" y="1179952"/>
            <a:ext cx="3318172" cy="4921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1938E9-BDFE-DC2A-AD24-7DF4A4B71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403" y="1179952"/>
            <a:ext cx="8230753" cy="49190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533CD-40CE-463D-613C-3FD9D3CBA01E}"/>
              </a:ext>
            </a:extLst>
          </p:cNvPr>
          <p:cNvSpPr txBox="1"/>
          <p:nvPr/>
        </p:nvSpPr>
        <p:spPr>
          <a:xfrm>
            <a:off x="238844" y="6076590"/>
            <a:ext cx="3318173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8 –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Окно входа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4C344-B92D-EB9F-05CA-B595EC80551D}"/>
              </a:ext>
            </a:extLst>
          </p:cNvPr>
          <p:cNvSpPr txBox="1"/>
          <p:nvPr/>
        </p:nvSpPr>
        <p:spPr>
          <a:xfrm>
            <a:off x="3722402" y="6076591"/>
            <a:ext cx="8230753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9 –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Окно сотрудника «Текущие заказы»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395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191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Разработка мобильного приложения </a:t>
            </a:r>
            <a:r>
              <a:rPr lang="en-US" sz="3200" b="1" i="0" dirty="0">
                <a:solidFill>
                  <a:srgbClr val="344749"/>
                </a:solidFill>
                <a:effectLst/>
                <a:latin typeface="+mn-lt"/>
              </a:rPr>
              <a:t>(</a:t>
            </a:r>
            <a:r>
              <a:rPr lang="en-US" sz="3200" b="1" i="0" dirty="0" err="1">
                <a:solidFill>
                  <a:srgbClr val="344749"/>
                </a:solidFill>
                <a:effectLst/>
                <a:latin typeface="+mn-lt"/>
              </a:rPr>
              <a:t>Xamarin.Forms</a:t>
            </a:r>
            <a:r>
              <a:rPr lang="en-US" sz="3200" b="1" i="0" dirty="0">
                <a:solidFill>
                  <a:srgbClr val="344749"/>
                </a:solidFill>
                <a:effectLst/>
                <a:latin typeface="+mn-lt"/>
              </a:rPr>
              <a:t> C#)</a:t>
            </a:r>
            <a:endParaRPr lang="ru-RU" sz="3200" b="1" dirty="0">
              <a:solidFill>
                <a:srgbClr val="344749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33CD-40CE-463D-613C-3FD9D3CBA01E}"/>
              </a:ext>
            </a:extLst>
          </p:cNvPr>
          <p:cNvSpPr txBox="1"/>
          <p:nvPr/>
        </p:nvSpPr>
        <p:spPr>
          <a:xfrm>
            <a:off x="121266" y="6071250"/>
            <a:ext cx="27315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10 –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Окно входа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4C344-B92D-EB9F-05CA-B595EC80551D}"/>
              </a:ext>
            </a:extLst>
          </p:cNvPr>
          <p:cNvSpPr txBox="1"/>
          <p:nvPr/>
        </p:nvSpPr>
        <p:spPr>
          <a:xfrm>
            <a:off x="3161634" y="6076590"/>
            <a:ext cx="25063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11 –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Окно «Регистрация»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78F443-82A1-6A52-BD68-CFC87365F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1" b="3332"/>
          <a:stretch/>
        </p:blipFill>
        <p:spPr bwMode="auto">
          <a:xfrm>
            <a:off x="157180" y="825039"/>
            <a:ext cx="2695589" cy="520792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A2DC65-60E6-A98D-BB96-0F605167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48" b="2047"/>
          <a:stretch/>
        </p:blipFill>
        <p:spPr>
          <a:xfrm>
            <a:off x="3161633" y="825038"/>
            <a:ext cx="2506363" cy="5207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F59B6E-4DAC-4F2D-6213-8386F74953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93"/>
          <a:stretch/>
        </p:blipFill>
        <p:spPr>
          <a:xfrm>
            <a:off x="5923426" y="825038"/>
            <a:ext cx="2731504" cy="5207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D94D5-2281-8D9E-626B-DE3C1BCF77CB}"/>
              </a:ext>
            </a:extLst>
          </p:cNvPr>
          <p:cNvSpPr txBox="1"/>
          <p:nvPr/>
        </p:nvSpPr>
        <p:spPr>
          <a:xfrm>
            <a:off x="5923427" y="6076590"/>
            <a:ext cx="27315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12 –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Окно «Меню» клиента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D8FBBDC-2F59-08E7-4D77-50904338C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360" y="812382"/>
            <a:ext cx="3124459" cy="5220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96094D-AD53-8FF9-DB1A-D948073962CF}"/>
              </a:ext>
            </a:extLst>
          </p:cNvPr>
          <p:cNvSpPr txBox="1"/>
          <p:nvPr/>
        </p:nvSpPr>
        <p:spPr>
          <a:xfrm>
            <a:off x="8910360" y="6063821"/>
            <a:ext cx="31244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13 – Окно «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Детали блюда»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4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191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Документация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63668-D6E0-AE19-56C8-689D78EDDBED}"/>
              </a:ext>
            </a:extLst>
          </p:cNvPr>
          <p:cNvSpPr txBox="1"/>
          <p:nvPr/>
        </p:nvSpPr>
        <p:spPr>
          <a:xfrm>
            <a:off x="335396" y="1529536"/>
            <a:ext cx="55997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/>
                <a:ea typeface="Calibri" panose="020F0502020204030204" pitchFamily="34" charset="0"/>
              </a:rPr>
              <a:t>"Курочка и точка" – это настольное приложение, разработанное для автоматизации процесса приема, обработки и управления заказами в ресторане быстрого питания. </a:t>
            </a:r>
            <a:endParaRPr lang="ru-RU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A6A02-FA61-AA7D-A47D-DB6DD9065FCE}"/>
              </a:ext>
            </a:extLst>
          </p:cNvPr>
          <p:cNvSpPr txBox="1"/>
          <p:nvPr/>
        </p:nvSpPr>
        <p:spPr>
          <a:xfrm>
            <a:off x="6256891" y="1529536"/>
            <a:ext cx="56211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/>
                <a:ea typeface="Calibri" panose="020F0502020204030204" pitchFamily="34" charset="0"/>
              </a:rPr>
              <a:t>"Курочка и точка Mobile" – это мобильное приложение, разработанное для платформы </a:t>
            </a:r>
            <a:r>
              <a:rPr lang="ru-RU" sz="2000" dirty="0" err="1">
                <a:effectLst/>
                <a:ea typeface="Calibri" panose="020F0502020204030204" pitchFamily="34" charset="0"/>
              </a:rPr>
              <a:t>Android</a:t>
            </a:r>
            <a:r>
              <a:rPr lang="ru-RU" sz="2000" dirty="0">
                <a:effectLst/>
                <a:ea typeface="Calibri" panose="020F0502020204030204" pitchFamily="34" charset="0"/>
              </a:rPr>
              <a:t>, которое позволяет клиентам просматривать меню, формировать и оплачивать заказы, а курьерам – просматривать и принимать заказы на доставку.</a:t>
            </a:r>
            <a:endParaRPr lang="ru-RU" sz="20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C58C396-343F-BD46-DA44-90CB27927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36" y="4123741"/>
            <a:ext cx="1565674" cy="15656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27970BF-EB3C-B711-83CF-CFD41E7E9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93" y="3626418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191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Отладка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E7E02-8EB9-74BB-DBAF-B8D5FD4AD4E4}"/>
              </a:ext>
            </a:extLst>
          </p:cNvPr>
          <p:cNvSpPr txBox="1"/>
          <p:nvPr/>
        </p:nvSpPr>
        <p:spPr>
          <a:xfrm>
            <a:off x="586740" y="1382286"/>
            <a:ext cx="108706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solidFill>
                  <a:srgbClr val="1A1C1E"/>
                </a:solidFill>
                <a:effectLst/>
              </a:rPr>
              <a:t>Цель:</a:t>
            </a:r>
            <a:endParaRPr lang="ru-RU" sz="2000" b="0" i="0" dirty="0">
              <a:solidFill>
                <a:srgbClr val="1A1C1E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Обеспечить </a:t>
            </a:r>
            <a:r>
              <a:rPr lang="ru-RU" sz="2000" i="0" dirty="0">
                <a:solidFill>
                  <a:srgbClr val="1A1C1E"/>
                </a:solidFill>
                <a:effectLst/>
              </a:rPr>
              <a:t>стабильность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 работы приложений.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Добиться </a:t>
            </a:r>
            <a:r>
              <a:rPr lang="ru-RU" sz="2000" i="0" dirty="0">
                <a:solidFill>
                  <a:srgbClr val="1A1C1E"/>
                </a:solidFill>
                <a:effectLst/>
              </a:rPr>
              <a:t>корректности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 выполнения всех функций.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Проверить </a:t>
            </a:r>
            <a:r>
              <a:rPr lang="ru-RU" sz="2000" i="0" dirty="0">
                <a:solidFill>
                  <a:srgbClr val="1A1C1E"/>
                </a:solidFill>
                <a:effectLst/>
              </a:rPr>
              <a:t>соответствие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 Техническому Заданию.</a:t>
            </a:r>
            <a:endParaRPr lang="ru-RU" sz="2000" dirty="0">
              <a:solidFill>
                <a:srgbClr val="1A1C1E"/>
              </a:solidFill>
            </a:endParaRPr>
          </a:p>
          <a:p>
            <a:pPr lvl="1" algn="l"/>
            <a:endParaRPr lang="ru-RU" sz="2000" b="0" i="0" dirty="0">
              <a:solidFill>
                <a:srgbClr val="1A1C1E"/>
              </a:solidFill>
              <a:effectLst/>
            </a:endParaRPr>
          </a:p>
          <a:p>
            <a:pPr algn="l"/>
            <a:r>
              <a:rPr lang="ru-RU" sz="2000" b="1" i="0" dirty="0">
                <a:solidFill>
                  <a:srgbClr val="1A1C1E"/>
                </a:solidFill>
                <a:effectLst/>
              </a:rPr>
              <a:t>Методы</a:t>
            </a:r>
            <a:endParaRPr lang="ru-RU" sz="2000" b="0" i="0" dirty="0">
              <a:solidFill>
                <a:srgbClr val="1A1C1E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i="0" dirty="0">
                <a:solidFill>
                  <a:srgbClr val="1A1C1E"/>
                </a:solidFill>
                <a:effectLst/>
              </a:rPr>
              <a:t>Статический анализ кода</a:t>
            </a:r>
            <a:endParaRPr lang="ru-RU" sz="2000" dirty="0">
              <a:solidFill>
                <a:srgbClr val="1A1C1E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i="0" dirty="0">
                <a:solidFill>
                  <a:srgbClr val="1A1C1E"/>
                </a:solidFill>
                <a:effectLst/>
              </a:rPr>
              <a:t>Анализ логов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i="0" dirty="0">
                <a:solidFill>
                  <a:srgbClr val="1A1C1E"/>
                </a:solidFill>
                <a:effectLst/>
              </a:rPr>
              <a:t>Тестирование граничных условий</a:t>
            </a:r>
            <a:endParaRPr lang="ru-RU" sz="2000" dirty="0">
              <a:solidFill>
                <a:srgbClr val="1A1C1E"/>
              </a:solidFill>
            </a:endParaRPr>
          </a:p>
          <a:p>
            <a:pPr lvl="1" algn="l"/>
            <a:endParaRPr lang="ru-RU" sz="2000" b="1" dirty="0">
              <a:solidFill>
                <a:srgbClr val="1A1C1E"/>
              </a:solidFill>
            </a:endParaRPr>
          </a:p>
          <a:p>
            <a:pPr lvl="1" algn="l"/>
            <a:r>
              <a:rPr lang="ru-RU" sz="2000" b="1" i="0" dirty="0">
                <a:solidFill>
                  <a:srgbClr val="1A1C1E"/>
                </a:solidFill>
                <a:effectLst/>
              </a:rPr>
              <a:t>Результат:</a:t>
            </a:r>
            <a:r>
              <a:rPr lang="ru-RU" sz="2000" dirty="0">
                <a:solidFill>
                  <a:srgbClr val="1A1C1E"/>
                </a:solidFill>
              </a:rPr>
              <a:t> у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странены ошибки в: логике работы, асинхронных операциях, взаимодействии с API, обработке </a:t>
            </a:r>
            <a:r>
              <a:rPr lang="ru-RU" sz="2000" b="0" i="0" dirty="0" err="1">
                <a:solidFill>
                  <a:srgbClr val="1A1C1E"/>
                </a:solidFill>
                <a:effectLst/>
              </a:rPr>
              <a:t>Realtime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-событий, отображении интерфейса.</a:t>
            </a:r>
          </a:p>
        </p:txBody>
      </p:sp>
    </p:spTree>
    <p:extLst>
      <p:ext uri="{BB962C8B-B14F-4D97-AF65-F5344CB8AC3E}">
        <p14:creationId xmlns:p14="http://schemas.microsoft.com/office/powerpoint/2010/main" val="173410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191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Тестирование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1C6D1-391B-9392-B8EB-AA9A5B109438}"/>
              </a:ext>
            </a:extLst>
          </p:cNvPr>
          <p:cNvSpPr txBox="1"/>
          <p:nvPr/>
        </p:nvSpPr>
        <p:spPr>
          <a:xfrm>
            <a:off x="210312" y="854022"/>
            <a:ext cx="446703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1A1C1E"/>
                </a:solidFill>
                <a:effectLst/>
              </a:rPr>
              <a:t>     Виды проведенного тестирования: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Функциональное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Пользовательского интерфейса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Модульное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Нагрузочное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6DCE7E-8581-1414-29BC-E8ECB9011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5" y="2583167"/>
            <a:ext cx="4134802" cy="37929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8FCC19-18E5-0474-7F7E-96B443AD5A15}"/>
              </a:ext>
            </a:extLst>
          </p:cNvPr>
          <p:cNvSpPr txBox="1"/>
          <p:nvPr/>
        </p:nvSpPr>
        <p:spPr>
          <a:xfrm>
            <a:off x="427293" y="6378778"/>
            <a:ext cx="4593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14 – Нагрузочное тестирование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EDFDA2EB-1D49-DD66-955F-693EB587B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88055"/>
              </p:ext>
            </p:extLst>
          </p:nvPr>
        </p:nvGraphicFramePr>
        <p:xfrm>
          <a:off x="5121591" y="1248127"/>
          <a:ext cx="6860097" cy="51279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9723">
                  <a:extLst>
                    <a:ext uri="{9D8B030D-6E8A-4147-A177-3AD203B41FA5}">
                      <a16:colId xmlns:a16="http://schemas.microsoft.com/office/drawing/2014/main" val="1785348335"/>
                    </a:ext>
                  </a:extLst>
                </a:gridCol>
                <a:gridCol w="5120374">
                  <a:extLst>
                    <a:ext uri="{9D8B030D-6E8A-4147-A177-3AD203B41FA5}">
                      <a16:colId xmlns:a16="http://schemas.microsoft.com/office/drawing/2014/main" val="3383209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 err="1">
                          <a:effectLst/>
                          <a:latin typeface="+mn-lt"/>
                        </a:rPr>
                        <a:t>TestCase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 #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Ф2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55846654"/>
                  </a:ext>
                </a:extLst>
              </a:tr>
              <a:tr h="1742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Приоритет теста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Высокий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38202921"/>
                  </a:ext>
                </a:extLst>
              </a:tr>
              <a:tr h="1742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Название тестирования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Клиент: Добавление и удаление из корзины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5689526"/>
                  </a:ext>
                </a:extLst>
              </a:tr>
              <a:tr h="35646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Резюме испытания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Проверка возможности добавления товара в корзину и его последующего удаления.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2380019"/>
                  </a:ext>
                </a:extLst>
              </a:tr>
              <a:tr h="71987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Шаги тестирования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1. Авторизоваться как Клиент. 2. Перейти в "Меню". 3. Выбрать блюдо и добавить в корзину. 4. Перейти в "Корзину". 5. Убедиться, что блюдо добавлено. 6. Нажать кнопку удаления ("✕") для этого блюда.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5896181"/>
                  </a:ext>
                </a:extLst>
              </a:tr>
              <a:tr h="1742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Данные тестирования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Любое доступное блюдо.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2342912"/>
                  </a:ext>
                </a:extLst>
              </a:tr>
              <a:tr h="53872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Ожидаемый результат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1. Блюдо успешно добавляется в корзину. 2. Блюдо успешно удаляется из корзины. 3. Итоговая сумма корзины пересчитывается корректно после добавления и удаления.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1340677"/>
                  </a:ext>
                </a:extLst>
              </a:tr>
              <a:tr h="1742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Фактический результат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Соответствует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59127222"/>
                  </a:ext>
                </a:extLst>
              </a:tr>
              <a:tr h="35646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Предпосылки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Пользователь авторизован как Клиент. В меню есть доступные блюда.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2708215"/>
                  </a:ext>
                </a:extLst>
              </a:tr>
              <a:tr h="35646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Постусловия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Корзина пуста (или содержит другие товары, если они были добавлены ранее).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5755366"/>
                  </a:ext>
                </a:extLst>
              </a:tr>
              <a:tr h="1742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Статус (Pass/Fail)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 err="1">
                          <a:effectLst/>
                          <a:latin typeface="+mn-lt"/>
                        </a:rPr>
                        <a:t>Pass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6314486"/>
                  </a:ext>
                </a:extLst>
              </a:tr>
              <a:tr h="1742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Комментарии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Проверка основного функционала корзины.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50" marR="6735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8383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FA22E6-0B8B-1FB3-884F-AF6B45C0EE6D}"/>
              </a:ext>
            </a:extLst>
          </p:cNvPr>
          <p:cNvSpPr txBox="1"/>
          <p:nvPr/>
        </p:nvSpPr>
        <p:spPr>
          <a:xfrm>
            <a:off x="5121590" y="6378778"/>
            <a:ext cx="68600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15 – Функциональное 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371619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191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Результаты Тестирования и Оптимизация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43957-EFB0-3F63-DB75-E531EF6AEA27}"/>
              </a:ext>
            </a:extLst>
          </p:cNvPr>
          <p:cNvSpPr txBox="1"/>
          <p:nvPr/>
        </p:nvSpPr>
        <p:spPr>
          <a:xfrm>
            <a:off x="1008126" y="1877996"/>
            <a:ext cx="44234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effectLst/>
                <a:latin typeface="Google Sans Text"/>
              </a:rPr>
              <a:t>Рефакторинг кода: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Google Sans Text"/>
              </a:rPr>
              <a:t>Улучшение структуры MVVM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Google Sans Text"/>
              </a:rPr>
              <a:t>Повышение читаемости</a:t>
            </a:r>
            <a:endParaRPr lang="ru-RU" sz="2000" dirty="0">
              <a:latin typeface="Google Sans Text"/>
            </a:endParaRPr>
          </a:p>
          <a:p>
            <a:pPr lvl="1" algn="l"/>
            <a:endParaRPr lang="ru-RU" sz="2000" b="0" i="0" dirty="0">
              <a:effectLst/>
              <a:latin typeface="Google Sans Text"/>
            </a:endParaRPr>
          </a:p>
          <a:p>
            <a:pPr algn="l"/>
            <a:r>
              <a:rPr lang="ru-RU" sz="2000" b="0" i="0" dirty="0">
                <a:effectLst/>
                <a:latin typeface="Google Sans Text"/>
              </a:rPr>
              <a:t>Оптимизация производительности: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Google Sans Text"/>
              </a:rPr>
              <a:t>Запросы к </a:t>
            </a:r>
            <a:r>
              <a:rPr lang="ru-RU" sz="2000" b="0" i="0" dirty="0" err="1">
                <a:effectLst/>
                <a:latin typeface="Google Sans Text"/>
              </a:rPr>
              <a:t>Supabase</a:t>
            </a:r>
            <a:r>
              <a:rPr lang="ru-RU" sz="2000" b="0" i="0" dirty="0">
                <a:effectLst/>
                <a:latin typeface="Google Sans Text"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Google Sans Text"/>
              </a:rPr>
              <a:t>Работа с изображениями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Google Sans Text"/>
              </a:rPr>
              <a:t>Обработка </a:t>
            </a:r>
            <a:r>
              <a:rPr lang="ru-RU" sz="2000" b="0" i="0" dirty="0" err="1">
                <a:effectLst/>
                <a:latin typeface="Google Sans Text"/>
              </a:rPr>
              <a:t>Realtime</a:t>
            </a:r>
            <a:r>
              <a:rPr lang="ru-RU" sz="2000" b="0" i="0" dirty="0">
                <a:effectLst/>
                <a:latin typeface="Google Sans Text"/>
              </a:rPr>
              <a:t>-событий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72F2CD-5033-3CBD-A589-9E80BC3C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4653"/>
            <a:ext cx="5314454" cy="31484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F29387-9420-314F-43BA-15E38376502F}"/>
              </a:ext>
            </a:extLst>
          </p:cNvPr>
          <p:cNvSpPr txBox="1"/>
          <p:nvPr/>
        </p:nvSpPr>
        <p:spPr>
          <a:xfrm>
            <a:off x="6096000" y="4950941"/>
            <a:ext cx="5314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1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Пример кода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52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212" y="1958122"/>
            <a:ext cx="12536424" cy="1004534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344749"/>
                </a:solidFill>
                <a:latin typeface="+mn-lt"/>
              </a:rPr>
              <a:t>Демонстрация программы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D37EA9-E055-FB8A-09C9-E95097A0F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296" y="2962656"/>
            <a:ext cx="2121408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5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191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Заключение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7F2DC-EFF4-9111-046A-B4F3095EF4D8}"/>
              </a:ext>
            </a:extLst>
          </p:cNvPr>
          <p:cNvSpPr txBox="1"/>
          <p:nvPr/>
        </p:nvSpPr>
        <p:spPr>
          <a:xfrm>
            <a:off x="325374" y="1048338"/>
            <a:ext cx="11674602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  Цели практики достигнуты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  Разработан комплекс ПО (Desktop + Mobile)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  Получен ценный практический опыт: C#, .NET WPF, </a:t>
            </a:r>
            <a:r>
              <a:rPr lang="ru-RU" sz="2000" b="0" i="0" dirty="0" err="1">
                <a:solidFill>
                  <a:srgbClr val="1A1C1E"/>
                </a:solidFill>
                <a:effectLst/>
              </a:rPr>
              <a:t>Xamarin.Forms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, </a:t>
            </a:r>
            <a:r>
              <a:rPr lang="ru-RU" sz="2000" b="0" i="0" dirty="0" err="1">
                <a:solidFill>
                  <a:srgbClr val="1A1C1E"/>
                </a:solidFill>
                <a:effectLst/>
              </a:rPr>
              <a:t>Supabase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, MVVM, </a:t>
            </a:r>
            <a:r>
              <a:rPr lang="ru-RU" sz="2000" b="0" i="0" dirty="0" err="1">
                <a:solidFill>
                  <a:srgbClr val="1A1C1E"/>
                </a:solidFill>
                <a:effectLst/>
              </a:rPr>
              <a:t>Git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, SQL, </a:t>
            </a:r>
            <a:r>
              <a:rPr lang="ru-RU" sz="2000" b="0" i="0" dirty="0" err="1">
                <a:solidFill>
                  <a:srgbClr val="1A1C1E"/>
                </a:solidFill>
                <a:effectLst/>
              </a:rPr>
              <a:t>Realtime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  Закреплены навыки: Анализ, Проектирование, Разработка, Отладка, Тестирование, Документирование.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  Задачи выполнены в полном объеме.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65D88B-5DC0-EB39-B309-7EBECD026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2" y="3456711"/>
            <a:ext cx="2584015" cy="30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4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97476"/>
            <a:ext cx="12192000" cy="94967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344749"/>
                </a:solidFill>
                <a:latin typeface="+mn-lt"/>
              </a:rPr>
              <a:t>Спасибо за внимание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72725D-824C-D0B5-051E-4EDF0E175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6" y="30358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8B7FF5-7D0C-3D9E-7171-F5282DA7B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77" y="30358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FE1923-75BC-59AB-A63A-1695F6BB9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449" y="30358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F7B385-B2A4-9A45-FF42-1652BDC38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05" y="30358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E61139-333C-810D-70D6-066AA3DDF3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157" y="30358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0B83BD-DB21-B7C7-DF36-94A53D319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09" y="30358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6DFDBD-BA3F-DCD5-96D5-51A358266E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860" y="30358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2B529B6-782F-F847-0A7C-1F21A84225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9" y="522664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FAED1C4-43D5-8668-57D4-5DFB089C38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81" y="522664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0E69C1C-0844-3DAC-56F5-6EC155F671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860" y="1941013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0ED089E-07C1-434E-50A7-A0A6BFAA58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05" y="522664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0D2B47D-63C5-3459-6BB9-75848A8A87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157" y="522664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E7B01DB-6962-88C2-4B26-565605E056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09" y="522664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B77CC86-0FEF-5D1D-C0D4-FC660F712B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861" y="522664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F615964-2342-464B-4CE5-9DFC43117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7" y="3589219"/>
            <a:ext cx="1435609" cy="14356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8A2DA07-A5EC-190D-A25C-AD5481FEF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860" y="3589218"/>
            <a:ext cx="1435609" cy="14356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13A71A1-5EF7-D7C8-FED8-B2EC958AD9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5" y="1951792"/>
            <a:ext cx="1435611" cy="14356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A2B5222-E2F9-010B-7FE5-0A49B68465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4" b="16357"/>
          <a:stretch/>
        </p:blipFill>
        <p:spPr>
          <a:xfrm>
            <a:off x="5052057" y="3264225"/>
            <a:ext cx="2571750" cy="176060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75806ED-F303-77A2-2CE2-8AE25E0D56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77" y="3589219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828D702A-A5EB-6A4C-6068-C2624FAD9FC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09" y="3596931"/>
            <a:ext cx="1435609" cy="14356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7ACA96D-0CF3-138E-792E-6CB79BF2FA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3" y="5226646"/>
            <a:ext cx="1435608" cy="1435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027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4679"/>
            <a:ext cx="12192000" cy="519902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rgbClr val="344749"/>
                </a:solidFill>
                <a:latin typeface="+mn-lt"/>
              </a:rPr>
              <a:t>Сведения об организации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3E1B19E-7046-EF16-710D-A4723EE0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3037"/>
            <a:ext cx="2843022" cy="28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BA4DFDD-3DED-B728-735F-DC91D686E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01070"/>
              </p:ext>
            </p:extLst>
          </p:nvPr>
        </p:nvGraphicFramePr>
        <p:xfrm>
          <a:off x="4823926" y="1152411"/>
          <a:ext cx="6878404" cy="517531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439202">
                  <a:extLst>
                    <a:ext uri="{9D8B030D-6E8A-4147-A177-3AD203B41FA5}">
                      <a16:colId xmlns:a16="http://schemas.microsoft.com/office/drawing/2014/main" val="2100836792"/>
                    </a:ext>
                  </a:extLst>
                </a:gridCol>
                <a:gridCol w="3439202">
                  <a:extLst>
                    <a:ext uri="{9D8B030D-6E8A-4147-A177-3AD203B41FA5}">
                      <a16:colId xmlns:a16="http://schemas.microsoft.com/office/drawing/2014/main" val="3695191399"/>
                    </a:ext>
                  </a:extLst>
                </a:gridCol>
              </a:tblGrid>
              <a:tr h="662919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solidFill>
                            <a:srgbClr val="222222"/>
                          </a:solidFill>
                          <a:effectLst/>
                        </a:rPr>
                        <a:t>Полное наименование:</a:t>
                      </a:r>
                      <a:endParaRPr lang="ru-RU" sz="1400" b="0" dirty="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274139" marR="274139" marT="62304" marB="623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dirty="0">
                          <a:solidFill>
                            <a:srgbClr val="222222"/>
                          </a:solidFill>
                          <a:effectLst/>
                        </a:rPr>
                        <a:t>Общество с ограниченной ответственностью «</a:t>
                      </a:r>
                      <a:r>
                        <a:rPr lang="ru-RU" sz="1400" b="0" dirty="0" err="1">
                          <a:solidFill>
                            <a:srgbClr val="222222"/>
                          </a:solidFill>
                          <a:effectLst/>
                        </a:rPr>
                        <a:t>МастерСофт</a:t>
                      </a:r>
                      <a:r>
                        <a:rPr lang="ru-RU" sz="1400" b="0" dirty="0">
                          <a:solidFill>
                            <a:srgbClr val="222222"/>
                          </a:solidFill>
                          <a:effectLst/>
                        </a:rPr>
                        <a:t> – </a:t>
                      </a:r>
                      <a:r>
                        <a:rPr lang="ru-RU" sz="1400" b="0" dirty="0" err="1">
                          <a:solidFill>
                            <a:srgbClr val="222222"/>
                          </a:solidFill>
                          <a:effectLst/>
                        </a:rPr>
                        <a:t>Cервис</a:t>
                      </a:r>
                      <a:r>
                        <a:rPr lang="ru-RU" sz="1400" b="0" dirty="0">
                          <a:solidFill>
                            <a:srgbClr val="222222"/>
                          </a:solidFill>
                          <a:effectLst/>
                        </a:rPr>
                        <a:t>»</a:t>
                      </a:r>
                      <a:br>
                        <a:rPr lang="ru-RU" sz="1400" b="0" dirty="0">
                          <a:solidFill>
                            <a:srgbClr val="222222"/>
                          </a:solidFill>
                          <a:effectLst/>
                        </a:rPr>
                      </a:br>
                      <a:endParaRPr lang="ru-RU" sz="1400" b="0" dirty="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274139" marR="274139" marT="62304" marB="62304" anchor="ctr"/>
                </a:tc>
                <a:extLst>
                  <a:ext uri="{0D108BD9-81ED-4DB2-BD59-A6C34878D82A}">
                    <a16:rowId xmlns:a16="http://schemas.microsoft.com/office/drawing/2014/main" val="1371869347"/>
                  </a:ext>
                </a:extLst>
              </a:tr>
              <a:tr h="304045">
                <a:tc>
                  <a:txBody>
                    <a:bodyPr/>
                    <a:lstStyle/>
                    <a:p>
                      <a:pPr algn="l"/>
                      <a:r>
                        <a:rPr lang="ru-RU" sz="1400" b="1">
                          <a:effectLst/>
                        </a:rPr>
                        <a:t>Сокращенное наименование:</a:t>
                      </a:r>
                      <a:endParaRPr lang="ru-RU" sz="1400">
                        <a:effectLst/>
                      </a:endParaRPr>
                    </a:p>
                  </a:txBody>
                  <a:tcPr marL="274139" marR="274139" marT="62304" marB="623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>
                          <a:effectLst/>
                        </a:rPr>
                        <a:t>ООО «МастерСофт — Сервис»</a:t>
                      </a:r>
                    </a:p>
                  </a:txBody>
                  <a:tcPr marL="274139" marR="274139" marT="62304" marB="62304" anchor="ctr"/>
                </a:tc>
                <a:extLst>
                  <a:ext uri="{0D108BD9-81ED-4DB2-BD59-A6C34878D82A}">
                    <a16:rowId xmlns:a16="http://schemas.microsoft.com/office/drawing/2014/main" val="2868556758"/>
                  </a:ext>
                </a:extLst>
              </a:tr>
              <a:tr h="30404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ИНН/КПП:</a:t>
                      </a:r>
                      <a:endParaRPr lang="ru-RU" sz="1400" dirty="0">
                        <a:effectLst/>
                      </a:endParaRPr>
                    </a:p>
                  </a:txBody>
                  <a:tcPr marL="274139" marR="274139" marT="62304" marB="623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effectLst/>
                        </a:rPr>
                        <a:t>4345167689/434501001</a:t>
                      </a:r>
                    </a:p>
                  </a:txBody>
                  <a:tcPr marL="274139" marR="274139" marT="62304" marB="62304" anchor="ctr"/>
                </a:tc>
                <a:extLst>
                  <a:ext uri="{0D108BD9-81ED-4DB2-BD59-A6C34878D82A}">
                    <a16:rowId xmlns:a16="http://schemas.microsoft.com/office/drawing/2014/main" val="1213578924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ОГРН:</a:t>
                      </a:r>
                      <a:endParaRPr lang="ru-RU" sz="1400" dirty="0">
                        <a:effectLst/>
                      </a:endParaRPr>
                    </a:p>
                  </a:txBody>
                  <a:tcPr marL="274139" marR="274139" marT="62304" marB="623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>
                          <a:effectLst/>
                        </a:rPr>
                        <a:t>1074345009860</a:t>
                      </a:r>
                      <a:br>
                        <a:rPr lang="ru-RU" sz="1400">
                          <a:effectLst/>
                        </a:rPr>
                      </a:br>
                      <a:endParaRPr lang="ru-RU" sz="1400">
                        <a:effectLst/>
                      </a:endParaRPr>
                    </a:p>
                  </a:txBody>
                  <a:tcPr marL="274139" marR="274139" marT="62304" marB="62304" anchor="ctr"/>
                </a:tc>
                <a:extLst>
                  <a:ext uri="{0D108BD9-81ED-4DB2-BD59-A6C34878D82A}">
                    <a16:rowId xmlns:a16="http://schemas.microsoft.com/office/drawing/2014/main" val="1405957740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l"/>
                      <a:r>
                        <a:rPr lang="ru-RU" sz="1400" b="1">
                          <a:effectLst/>
                        </a:rPr>
                        <a:t>Юридический адрес:</a:t>
                      </a:r>
                      <a:endParaRPr lang="ru-RU" sz="1400">
                        <a:effectLst/>
                      </a:endParaRPr>
                    </a:p>
                  </a:txBody>
                  <a:tcPr marL="274139" marR="274139" marT="62304" marB="623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>
                          <a:effectLst/>
                        </a:rPr>
                        <a:t>610017, г. Киров, ул. Маклина, 40</a:t>
                      </a:r>
                      <a:br>
                        <a:rPr lang="ru-RU" sz="1400">
                          <a:effectLst/>
                        </a:rPr>
                      </a:br>
                      <a:endParaRPr lang="ru-RU" sz="1400">
                        <a:effectLst/>
                      </a:endParaRPr>
                    </a:p>
                  </a:txBody>
                  <a:tcPr marL="274139" marR="274139" marT="62304" marB="62304" anchor="ctr"/>
                </a:tc>
                <a:extLst>
                  <a:ext uri="{0D108BD9-81ED-4DB2-BD59-A6C34878D82A}">
                    <a16:rowId xmlns:a16="http://schemas.microsoft.com/office/drawing/2014/main" val="3806812567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Фактический адрес:</a:t>
                      </a:r>
                      <a:endParaRPr lang="ru-RU" sz="1400" dirty="0">
                        <a:effectLst/>
                      </a:endParaRPr>
                    </a:p>
                  </a:txBody>
                  <a:tcPr marL="274139" marR="274139" marT="62304" marB="623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>
                          <a:effectLst/>
                        </a:rPr>
                        <a:t>610017, г. Киров, ул. Маклина, 40</a:t>
                      </a:r>
                      <a:br>
                        <a:rPr lang="ru-RU" sz="1400">
                          <a:effectLst/>
                        </a:rPr>
                      </a:br>
                      <a:endParaRPr lang="ru-RU" sz="1400">
                        <a:effectLst/>
                      </a:endParaRPr>
                    </a:p>
                  </a:txBody>
                  <a:tcPr marL="274139" marR="274139" marT="62304" marB="62304" anchor="ctr"/>
                </a:tc>
                <a:extLst>
                  <a:ext uri="{0D108BD9-81ED-4DB2-BD59-A6C34878D82A}">
                    <a16:rowId xmlns:a16="http://schemas.microsoft.com/office/drawing/2014/main" val="3485968383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Телефон, факс:</a:t>
                      </a:r>
                      <a:endParaRPr lang="ru-RU" sz="1400" dirty="0">
                        <a:effectLst/>
                      </a:endParaRPr>
                    </a:p>
                  </a:txBody>
                  <a:tcPr marL="274139" marR="274139" marT="62304" marB="623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>
                          <a:effectLst/>
                        </a:rPr>
                        <a:t>(8332) 22-22-44</a:t>
                      </a:r>
                      <a:br>
                        <a:rPr lang="ru-RU" sz="1400">
                          <a:effectLst/>
                        </a:rPr>
                      </a:br>
                      <a:endParaRPr lang="ru-RU" sz="1400">
                        <a:effectLst/>
                      </a:endParaRPr>
                    </a:p>
                  </a:txBody>
                  <a:tcPr marL="274139" marR="274139" marT="62304" marB="62304" anchor="ctr"/>
                </a:tc>
                <a:extLst>
                  <a:ext uri="{0D108BD9-81ED-4DB2-BD59-A6C34878D82A}">
                    <a16:rowId xmlns:a16="http://schemas.microsoft.com/office/drawing/2014/main" val="198556670"/>
                  </a:ext>
                </a:extLst>
              </a:tr>
              <a:tr h="30404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Электронная почта:</a:t>
                      </a:r>
                      <a:endParaRPr lang="ru-RU" sz="1400" dirty="0">
                        <a:effectLst/>
                      </a:endParaRPr>
                    </a:p>
                  </a:txBody>
                  <a:tcPr marL="274139" marR="274139" marT="62304" marB="623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8DC6C7"/>
                          </a:solidFill>
                          <a:effectLst/>
                          <a:hlinkClick r:id="rId3"/>
                        </a:rPr>
                        <a:t>info@ms1c.ru</a:t>
                      </a:r>
                      <a:endParaRPr lang="en-US" sz="1400">
                        <a:effectLst/>
                      </a:endParaRPr>
                    </a:p>
                  </a:txBody>
                  <a:tcPr marL="274139" marR="274139" marT="62304" marB="62304" anchor="ctr"/>
                </a:tc>
                <a:extLst>
                  <a:ext uri="{0D108BD9-81ED-4DB2-BD59-A6C34878D82A}">
                    <a16:rowId xmlns:a16="http://schemas.microsoft.com/office/drawing/2014/main" val="1608525145"/>
                  </a:ext>
                </a:extLst>
              </a:tr>
              <a:tr h="84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Банковские реквизиты:</a:t>
                      </a:r>
                      <a:endParaRPr lang="ru-RU" sz="1400" dirty="0">
                        <a:effectLst/>
                      </a:endParaRPr>
                    </a:p>
                  </a:txBody>
                  <a:tcPr marL="274139" marR="274139" marT="62304" marB="623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effectLst/>
                        </a:rPr>
                        <a:t>БИК 044525104</a:t>
                      </a:r>
                      <a:br>
                        <a:rPr lang="ru-RU" sz="1400" dirty="0">
                          <a:effectLst/>
                        </a:rPr>
                      </a:br>
                      <a:r>
                        <a:rPr lang="ru-RU" sz="1400" dirty="0">
                          <a:effectLst/>
                        </a:rPr>
                        <a:t>р/с 40702810220000094905 в ООО «Банк Точка» г. Москва</a:t>
                      </a:r>
                      <a:br>
                        <a:rPr lang="ru-RU" sz="1400" dirty="0">
                          <a:effectLst/>
                        </a:rPr>
                      </a:br>
                      <a:r>
                        <a:rPr lang="ru-RU" sz="1400" dirty="0">
                          <a:effectLst/>
                        </a:rPr>
                        <a:t>Кор/счет 30101810745374525104</a:t>
                      </a:r>
                    </a:p>
                  </a:txBody>
                  <a:tcPr marL="274139" marR="274139" marT="62304" marB="62304" anchor="ctr"/>
                </a:tc>
                <a:extLst>
                  <a:ext uri="{0D108BD9-81ED-4DB2-BD59-A6C34878D82A}">
                    <a16:rowId xmlns:a16="http://schemas.microsoft.com/office/drawing/2014/main" val="38215252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3D3622-9A71-04C7-4EDA-8B36E59E8B95}"/>
              </a:ext>
            </a:extLst>
          </p:cNvPr>
          <p:cNvSpPr txBox="1"/>
          <p:nvPr/>
        </p:nvSpPr>
        <p:spPr>
          <a:xfrm>
            <a:off x="370036" y="5568540"/>
            <a:ext cx="433425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Руководитель практики от организации: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b="1" dirty="0">
                <a:effectLst/>
                <a:ea typeface="Calibri" panose="020F0502020204030204" pitchFamily="34" charset="0"/>
              </a:rPr>
              <a:t>Кузнецова Елизавета Сергеевна 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34869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7415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i="0" dirty="0">
                <a:solidFill>
                  <a:srgbClr val="344749"/>
                </a:solidFill>
                <a:effectLst/>
                <a:latin typeface="+mn-lt"/>
              </a:rPr>
              <a:t>Техническое </a:t>
            </a:r>
            <a:r>
              <a:rPr lang="ru-RU" sz="3200" b="1" dirty="0">
                <a:solidFill>
                  <a:srgbClr val="344749"/>
                </a:solidFill>
                <a:latin typeface="+mn-lt"/>
              </a:rPr>
              <a:t>з</a:t>
            </a:r>
            <a:r>
              <a:rPr lang="ru-RU" sz="3200" b="1" i="0" dirty="0">
                <a:solidFill>
                  <a:srgbClr val="344749"/>
                </a:solidFill>
                <a:effectLst/>
                <a:latin typeface="+mn-lt"/>
              </a:rPr>
              <a:t>адание</a:t>
            </a:r>
            <a:endParaRPr lang="ru-RU" sz="3200" b="1" dirty="0">
              <a:solidFill>
                <a:srgbClr val="344749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15F78-FA0F-0988-AFB0-FE74C6355EFC}"/>
              </a:ext>
            </a:extLst>
          </p:cNvPr>
          <p:cNvSpPr txBox="1"/>
          <p:nvPr/>
        </p:nvSpPr>
        <p:spPr>
          <a:xfrm>
            <a:off x="0" y="1191828"/>
            <a:ext cx="11775186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ru-RU" sz="2400" b="1" i="0" dirty="0">
                <a:effectLst/>
              </a:rPr>
              <a:t>Цель: </a:t>
            </a:r>
            <a:r>
              <a:rPr lang="ru-RU" sz="2400" b="0" i="0" dirty="0">
                <a:effectLst/>
              </a:rPr>
              <a:t>разработка модулей программного обеспечения для системы управления заказами ресторана быстрого питания "Курочка и точка"</a:t>
            </a:r>
          </a:p>
          <a:p>
            <a:pPr algn="l">
              <a:lnSpc>
                <a:spcPct val="150000"/>
              </a:lnSpc>
            </a:pPr>
            <a:r>
              <a:rPr lang="ru-RU" b="1" i="0" dirty="0">
                <a:effectLst/>
                <a:latin typeface="Google Sans Text"/>
              </a:rPr>
              <a:t>	</a:t>
            </a:r>
            <a:r>
              <a:rPr lang="ru-RU" sz="2400" b="1" i="0" dirty="0">
                <a:effectLst/>
              </a:rPr>
              <a:t>Основные модули: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</a:rPr>
              <a:t>Десктопное приложение </a:t>
            </a:r>
            <a:r>
              <a:rPr lang="en-US" sz="2400" b="0" i="0" dirty="0">
                <a:effectLst/>
              </a:rPr>
              <a:t>(</a:t>
            </a:r>
            <a:r>
              <a:rPr lang="ru-RU" sz="2400" b="0" i="0" dirty="0">
                <a:effectLst/>
              </a:rPr>
              <a:t>Пользователи</a:t>
            </a:r>
            <a:r>
              <a:rPr lang="en-US" sz="2400" b="0" i="0" dirty="0">
                <a:effectLst/>
              </a:rPr>
              <a:t>: c</a:t>
            </a:r>
            <a:r>
              <a:rPr lang="ru-RU" sz="2400" b="0" i="0" dirty="0" err="1">
                <a:effectLst/>
              </a:rPr>
              <a:t>отрудник</a:t>
            </a:r>
            <a:r>
              <a:rPr lang="ru-RU" sz="2400" b="0" i="0" dirty="0">
                <a:effectLst/>
              </a:rPr>
              <a:t>, администратор)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</a:t>
            </a:r>
            <a:r>
              <a:rPr lang="ru-RU" sz="2400" b="0" i="0" dirty="0">
                <a:effectLst/>
              </a:rPr>
              <a:t>обильное приложение </a:t>
            </a:r>
            <a:r>
              <a:rPr lang="en-US" sz="2400" b="0" i="0" dirty="0">
                <a:effectLst/>
              </a:rPr>
              <a:t>(</a:t>
            </a:r>
            <a:r>
              <a:rPr lang="ru-RU" sz="2400" b="0" i="0" dirty="0">
                <a:effectLst/>
              </a:rPr>
              <a:t>Пользователи</a:t>
            </a:r>
            <a:r>
              <a:rPr lang="en-US" sz="2400" b="0" i="0" dirty="0">
                <a:effectLst/>
              </a:rPr>
              <a:t>: </a:t>
            </a:r>
            <a:r>
              <a:rPr lang="ru-RU" sz="2400" b="0" i="0" dirty="0">
                <a:effectLst/>
              </a:rPr>
              <a:t>клиент, курьер)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Supabase</a:t>
            </a:r>
            <a:endParaRPr lang="en-US" sz="2400" b="0" i="0" dirty="0">
              <a:effectLst/>
            </a:endParaRPr>
          </a:p>
        </p:txBody>
      </p:sp>
      <p:pic>
        <p:nvPicPr>
          <p:cNvPr id="16" name="Рисунок 15" descr="Изображение выглядит как иллюстрация, луна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014B62E2-4BD4-A088-09EF-23714497D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12" y="3584447"/>
            <a:ext cx="3273553" cy="32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0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104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Анализ т</a:t>
            </a:r>
            <a:r>
              <a:rPr lang="ru-RU" sz="3200" b="1" i="0" dirty="0">
                <a:solidFill>
                  <a:srgbClr val="344749"/>
                </a:solidFill>
                <a:effectLst/>
                <a:latin typeface="+mn-lt"/>
              </a:rPr>
              <a:t>ехнического </a:t>
            </a:r>
            <a:r>
              <a:rPr lang="ru-RU" sz="3200" b="1" dirty="0">
                <a:solidFill>
                  <a:srgbClr val="344749"/>
                </a:solidFill>
                <a:latin typeface="+mn-lt"/>
              </a:rPr>
              <a:t>з</a:t>
            </a:r>
            <a:r>
              <a:rPr lang="ru-RU" sz="3200" b="1" i="0" dirty="0">
                <a:solidFill>
                  <a:srgbClr val="344749"/>
                </a:solidFill>
                <a:effectLst/>
                <a:latin typeface="+mn-lt"/>
              </a:rPr>
              <a:t>адания</a:t>
            </a:r>
            <a:endParaRPr lang="ru-RU" sz="3200" b="1" dirty="0">
              <a:solidFill>
                <a:srgbClr val="344749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67DD63-FC18-8B67-4B92-1724F2B04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"/>
          <a:stretch/>
        </p:blipFill>
        <p:spPr bwMode="auto">
          <a:xfrm>
            <a:off x="2666937" y="664146"/>
            <a:ext cx="6858126" cy="550435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BFCA35-0EAA-970E-17A1-1DF5419D82E2}"/>
              </a:ext>
            </a:extLst>
          </p:cNvPr>
          <p:cNvSpPr txBox="1"/>
          <p:nvPr/>
        </p:nvSpPr>
        <p:spPr>
          <a:xfrm>
            <a:off x="3048762" y="6213640"/>
            <a:ext cx="609447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1 – Диаграмма вариантов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327723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104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Анализ т</a:t>
            </a:r>
            <a:r>
              <a:rPr lang="ru-RU" sz="3200" b="1" i="0" dirty="0">
                <a:solidFill>
                  <a:srgbClr val="344749"/>
                </a:solidFill>
                <a:effectLst/>
                <a:latin typeface="+mn-lt"/>
              </a:rPr>
              <a:t>ехнического </a:t>
            </a:r>
            <a:r>
              <a:rPr lang="ru-RU" sz="3200" b="1" dirty="0">
                <a:solidFill>
                  <a:srgbClr val="344749"/>
                </a:solidFill>
                <a:latin typeface="+mn-lt"/>
              </a:rPr>
              <a:t>з</a:t>
            </a:r>
            <a:r>
              <a:rPr lang="ru-RU" sz="3200" b="1" i="0" dirty="0">
                <a:solidFill>
                  <a:srgbClr val="344749"/>
                </a:solidFill>
                <a:effectLst/>
                <a:latin typeface="+mn-lt"/>
              </a:rPr>
              <a:t>адания</a:t>
            </a:r>
            <a:endParaRPr lang="ru-RU" sz="3200" b="1" dirty="0">
              <a:solidFill>
                <a:srgbClr val="344749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CA35-0EAA-970E-17A1-1DF5419D82E2}"/>
              </a:ext>
            </a:extLst>
          </p:cNvPr>
          <p:cNvSpPr txBox="1"/>
          <p:nvPr/>
        </p:nvSpPr>
        <p:spPr>
          <a:xfrm>
            <a:off x="3048762" y="6238994"/>
            <a:ext cx="609447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effectLst/>
                <a:ea typeface="Calibri" panose="020F0502020204030204" pitchFamily="34" charset="0"/>
              </a:rPr>
              <a:t>ER-диаграмма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626486-B9A0-2754-B5D6-2F41D737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41" y="619006"/>
            <a:ext cx="9961118" cy="568427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1901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104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Анализ т</a:t>
            </a:r>
            <a:r>
              <a:rPr lang="ru-RU" sz="3200" b="1" i="0" dirty="0">
                <a:solidFill>
                  <a:srgbClr val="344749"/>
                </a:solidFill>
                <a:effectLst/>
                <a:latin typeface="+mn-lt"/>
              </a:rPr>
              <a:t>ехнического </a:t>
            </a:r>
            <a:r>
              <a:rPr lang="ru-RU" sz="3200" b="1" dirty="0">
                <a:solidFill>
                  <a:srgbClr val="344749"/>
                </a:solidFill>
                <a:latin typeface="+mn-lt"/>
              </a:rPr>
              <a:t>з</a:t>
            </a:r>
            <a:r>
              <a:rPr lang="ru-RU" sz="3200" b="1" i="0" dirty="0">
                <a:solidFill>
                  <a:srgbClr val="344749"/>
                </a:solidFill>
                <a:effectLst/>
                <a:latin typeface="+mn-lt"/>
              </a:rPr>
              <a:t>адания</a:t>
            </a:r>
            <a:endParaRPr lang="ru-RU" sz="3200" b="1" dirty="0">
              <a:solidFill>
                <a:srgbClr val="344749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CA35-0EAA-970E-17A1-1DF5419D82E2}"/>
              </a:ext>
            </a:extLst>
          </p:cNvPr>
          <p:cNvSpPr txBox="1"/>
          <p:nvPr/>
        </p:nvSpPr>
        <p:spPr>
          <a:xfrm>
            <a:off x="216597" y="6075675"/>
            <a:ext cx="6212215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effectLst/>
                <a:ea typeface="Calibri" panose="020F0502020204030204" pitchFamily="34" charset="0"/>
              </a:rPr>
              <a:t>Диаграмма последовательности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32E7C0-C24A-172F-43B4-2925F3D7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7" y="782324"/>
            <a:ext cx="6212215" cy="529335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" name="Рисунок 2" descr="PlantUML diagram">
            <a:extLst>
              <a:ext uri="{FF2B5EF4-FFF2-40B4-BE49-F238E27FC236}">
                <a16:creationId xmlns:a16="http://schemas.microsoft.com/office/drawing/2014/main" id="{77260293-907F-DAFD-65C5-0C05F082E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353" y="782324"/>
            <a:ext cx="5112449" cy="529335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FD9B6-A3C9-B962-051B-CD5E93E1E7F9}"/>
              </a:ext>
            </a:extLst>
          </p:cNvPr>
          <p:cNvSpPr txBox="1"/>
          <p:nvPr/>
        </p:nvSpPr>
        <p:spPr>
          <a:xfrm>
            <a:off x="6697830" y="6075674"/>
            <a:ext cx="5048973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4 – </a:t>
            </a:r>
            <a:r>
              <a:rPr lang="ru-RU" sz="2000" dirty="0">
                <a:effectLst/>
                <a:ea typeface="Calibri" panose="020F0502020204030204" pitchFamily="34" charset="0"/>
              </a:rPr>
              <a:t>Диаграмма деятельности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93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7754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Средства разработки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CA35-0EAA-970E-17A1-1DF5419D82E2}"/>
              </a:ext>
            </a:extLst>
          </p:cNvPr>
          <p:cNvSpPr txBox="1"/>
          <p:nvPr/>
        </p:nvSpPr>
        <p:spPr>
          <a:xfrm>
            <a:off x="490917" y="1118007"/>
            <a:ext cx="1128655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effectLst/>
              </a:rPr>
              <a:t>Десктопное приложение (</a:t>
            </a:r>
            <a:r>
              <a:rPr lang="en-US" sz="2000" b="1" i="0" dirty="0">
                <a:effectLst/>
              </a:rPr>
              <a:t>WPF):</a:t>
            </a:r>
            <a:endParaRPr lang="en-US" sz="2000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</a:rPr>
              <a:t>Язык:</a:t>
            </a:r>
            <a:r>
              <a:rPr lang="ru-RU" sz="2000" b="0" i="0" dirty="0">
                <a:effectLst/>
              </a:rPr>
              <a:t> </a:t>
            </a:r>
            <a:r>
              <a:rPr lang="en-US" sz="2000" b="0" i="0" dirty="0">
                <a:effectLst/>
              </a:rPr>
              <a:t>C#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</a:rPr>
              <a:t>Платформа:</a:t>
            </a:r>
            <a:r>
              <a:rPr lang="ru-RU" sz="2000" b="0" i="0" dirty="0">
                <a:effectLst/>
              </a:rPr>
              <a:t> .</a:t>
            </a:r>
            <a:r>
              <a:rPr lang="en-US" sz="2000" b="0" i="0" dirty="0">
                <a:effectLst/>
              </a:rPr>
              <a:t>NET Framework </a:t>
            </a:r>
            <a:endParaRPr lang="ru-RU" sz="2000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</a:rPr>
              <a:t>Среда разработки</a:t>
            </a:r>
            <a:r>
              <a:rPr lang="en-US" sz="2000" b="1" i="0" dirty="0">
                <a:effectLst/>
              </a:rPr>
              <a:t>:</a:t>
            </a:r>
            <a:r>
              <a:rPr lang="en-US" sz="2000" b="0" i="0" dirty="0">
                <a:effectLst/>
              </a:rPr>
              <a:t> Visual Studio</a:t>
            </a:r>
            <a:endParaRPr lang="ru-RU" sz="2000" dirty="0"/>
          </a:p>
          <a:p>
            <a:pPr lvl="1" algn="l"/>
            <a:endParaRPr lang="en-US" sz="2000" b="0" i="0" dirty="0">
              <a:effectLst/>
            </a:endParaRPr>
          </a:p>
          <a:p>
            <a:pPr algn="l"/>
            <a:r>
              <a:rPr lang="ru-RU" sz="2000" b="1" i="0" dirty="0">
                <a:effectLst/>
              </a:rPr>
              <a:t>Мобильное приложение (</a:t>
            </a:r>
            <a:r>
              <a:rPr lang="en-US" sz="2000" b="1" i="0" dirty="0" err="1">
                <a:effectLst/>
              </a:rPr>
              <a:t>Xamarin.Forms</a:t>
            </a:r>
            <a:r>
              <a:rPr lang="en-US" sz="2000" b="1" i="0" dirty="0">
                <a:effectLst/>
              </a:rPr>
              <a:t>):</a:t>
            </a:r>
            <a:endParaRPr lang="en-US" sz="2000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</a:rPr>
              <a:t>Язык:</a:t>
            </a:r>
            <a:r>
              <a:rPr lang="ru-RU" sz="2000" b="0" i="0" dirty="0">
                <a:effectLst/>
              </a:rPr>
              <a:t> </a:t>
            </a:r>
            <a:r>
              <a:rPr lang="en-US" sz="2000" b="0" i="0" dirty="0">
                <a:effectLst/>
              </a:rPr>
              <a:t>C#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</a:rPr>
              <a:t>Платформа:</a:t>
            </a:r>
            <a:r>
              <a:rPr lang="ru-RU" sz="2000" b="0" i="0" dirty="0">
                <a:effectLst/>
              </a:rPr>
              <a:t> </a:t>
            </a:r>
            <a:r>
              <a:rPr lang="en-US" sz="2000" b="0" i="0" dirty="0" err="1">
                <a:effectLst/>
              </a:rPr>
              <a:t>Xamarin.Forms</a:t>
            </a:r>
            <a:r>
              <a:rPr lang="en-US" sz="2000" b="0" i="0" dirty="0">
                <a:effectLst/>
              </a:rPr>
              <a:t> (Android)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</a:rPr>
              <a:t>Архитектура:</a:t>
            </a:r>
            <a:r>
              <a:rPr lang="ru-RU" sz="2000" b="0" i="0" dirty="0">
                <a:effectLst/>
              </a:rPr>
              <a:t> </a:t>
            </a:r>
            <a:r>
              <a:rPr lang="en-US" sz="2000" b="0" i="0" dirty="0">
                <a:effectLst/>
              </a:rPr>
              <a:t>MVVM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</a:rPr>
              <a:t>Среда разработки</a:t>
            </a:r>
            <a:r>
              <a:rPr lang="en-US" sz="2000" b="1" i="0" dirty="0">
                <a:effectLst/>
              </a:rPr>
              <a:t>:</a:t>
            </a:r>
            <a:r>
              <a:rPr lang="en-US" sz="2000" b="0" i="0" dirty="0">
                <a:effectLst/>
              </a:rPr>
              <a:t>  Visual Studio</a:t>
            </a:r>
            <a:endParaRPr lang="ru-RU" sz="2000" b="0" i="0" dirty="0">
              <a:effectLst/>
            </a:endParaRPr>
          </a:p>
          <a:p>
            <a:pPr lvl="1" algn="l"/>
            <a:endParaRPr lang="en-US" sz="2000" b="0" i="0" dirty="0">
              <a:effectLst/>
            </a:endParaRPr>
          </a:p>
          <a:p>
            <a:pPr algn="l"/>
            <a:r>
              <a:rPr lang="en-US" sz="2000" b="1" dirty="0"/>
              <a:t>API</a:t>
            </a:r>
            <a:r>
              <a:rPr lang="ru-RU" sz="2000" b="1" dirty="0"/>
              <a:t> и</a:t>
            </a:r>
            <a:r>
              <a:rPr lang="en-US" sz="2000" b="1" dirty="0"/>
              <a:t> </a:t>
            </a:r>
            <a:r>
              <a:rPr lang="ru-RU" sz="2000" b="1" dirty="0"/>
              <a:t>БД </a:t>
            </a:r>
            <a:r>
              <a:rPr lang="ru-RU" sz="2000" b="1" i="0" dirty="0">
                <a:effectLst/>
              </a:rPr>
              <a:t>(</a:t>
            </a:r>
            <a:r>
              <a:rPr lang="en-US" sz="2000" b="1" i="0" dirty="0" err="1">
                <a:effectLst/>
              </a:rPr>
              <a:t>Supabase</a:t>
            </a:r>
            <a:r>
              <a:rPr lang="en-US" sz="2000" b="1" i="0" dirty="0">
                <a:effectLst/>
              </a:rPr>
              <a:t>):</a:t>
            </a:r>
            <a:endParaRPr lang="en-US" sz="2000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</a:rPr>
              <a:t>Платформа:</a:t>
            </a:r>
            <a:r>
              <a:rPr lang="ru-RU" sz="2000" b="0" i="0" dirty="0">
                <a:effectLst/>
              </a:rPr>
              <a:t> </a:t>
            </a:r>
            <a:r>
              <a:rPr lang="en-US" sz="2000" b="0" i="0" dirty="0" err="1">
                <a:effectLst/>
              </a:rPr>
              <a:t>Supabase</a:t>
            </a:r>
            <a:r>
              <a:rPr lang="en-US" sz="2000" b="0" i="0" dirty="0">
                <a:effectLst/>
              </a:rPr>
              <a:t> </a:t>
            </a:r>
            <a:endParaRPr lang="ru-RU" sz="2000" b="0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</a:rPr>
              <a:t>База данных:</a:t>
            </a:r>
            <a:r>
              <a:rPr lang="ru-RU" sz="2000" b="0" i="0" dirty="0">
                <a:effectLst/>
              </a:rPr>
              <a:t> </a:t>
            </a:r>
            <a:r>
              <a:rPr lang="en-US" sz="2000" b="0" i="0" dirty="0">
                <a:effectLst/>
              </a:rPr>
              <a:t>PostgreSQL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</a:rPr>
              <a:t>Основные сервисы:</a:t>
            </a:r>
            <a:r>
              <a:rPr lang="ru-RU" sz="2000" b="0" i="0" dirty="0">
                <a:effectLst/>
              </a:rPr>
              <a:t> </a:t>
            </a:r>
            <a:r>
              <a:rPr lang="en-US" sz="2000" b="0" i="0" dirty="0">
                <a:effectLst/>
              </a:rPr>
              <a:t>Auth (</a:t>
            </a:r>
            <a:r>
              <a:rPr lang="ru-RU" sz="2000" b="0" i="0" dirty="0">
                <a:effectLst/>
              </a:rPr>
              <a:t>аутентификация),</a:t>
            </a:r>
          </a:p>
          <a:p>
            <a:pPr lvl="1" algn="l"/>
            <a:r>
              <a:rPr lang="en-US" sz="2000" b="0" i="0" dirty="0">
                <a:effectLst/>
              </a:rPr>
              <a:t>Storage (</a:t>
            </a:r>
            <a:r>
              <a:rPr lang="ru-RU" sz="2000" b="0" i="0" dirty="0">
                <a:effectLst/>
              </a:rPr>
              <a:t>файлы), </a:t>
            </a:r>
            <a:r>
              <a:rPr lang="en-US" sz="2000" b="0" i="0" dirty="0">
                <a:effectLst/>
              </a:rPr>
              <a:t>Realtime API (</a:t>
            </a:r>
            <a:r>
              <a:rPr lang="ru-RU" sz="2000" b="0" i="0" dirty="0">
                <a:effectLst/>
              </a:rPr>
              <a:t>обновления)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B5981348-CBFC-8197-5ED5-C144364C7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28000" r="7467" b="36400"/>
          <a:stretch/>
        </p:blipFill>
        <p:spPr bwMode="auto">
          <a:xfrm>
            <a:off x="7168896" y="4541282"/>
            <a:ext cx="4361688" cy="133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D266704A-FFFE-2408-09B9-46DA79B97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10546" r="18250" b="15200"/>
          <a:stretch/>
        </p:blipFill>
        <p:spPr bwMode="auto">
          <a:xfrm>
            <a:off x="8224162" y="2573149"/>
            <a:ext cx="2483461" cy="171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8BC7138E-D17A-4675-E016-604821AA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794" y="1172675"/>
            <a:ext cx="1568196" cy="9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65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7754"/>
            <a:ext cx="12192000" cy="519902"/>
          </a:xfrm>
        </p:spPr>
        <p:txBody>
          <a:bodyPr>
            <a:noAutofit/>
          </a:bodyPr>
          <a:lstStyle/>
          <a:p>
            <a:r>
              <a:rPr lang="en-US" sz="3200" b="1" dirty="0" err="1">
                <a:solidFill>
                  <a:srgbClr val="344749"/>
                </a:solidFill>
                <a:latin typeface="+mn-lt"/>
              </a:rPr>
              <a:t>Supabase</a:t>
            </a:r>
            <a:endParaRPr lang="ru-RU" sz="3200" b="1" dirty="0">
              <a:solidFill>
                <a:srgbClr val="344749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31E5C-6668-799D-EA97-D9118EE9167E}"/>
              </a:ext>
            </a:extLst>
          </p:cNvPr>
          <p:cNvSpPr txBox="1"/>
          <p:nvPr/>
        </p:nvSpPr>
        <p:spPr>
          <a:xfrm>
            <a:off x="194310" y="892746"/>
            <a:ext cx="6094476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 Создание таблиц</a:t>
            </a:r>
            <a:r>
              <a:rPr lang="en-US" sz="2000" b="0" i="0" dirty="0">
                <a:solidFill>
                  <a:srgbClr val="1A1C1E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в </a:t>
            </a:r>
            <a:r>
              <a:rPr lang="ru-RU" sz="2000" b="0" i="0" dirty="0" err="1">
                <a:solidFill>
                  <a:srgbClr val="1A1C1E"/>
                </a:solidFill>
                <a:effectLst/>
              </a:rPr>
              <a:t>бд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 (</a:t>
            </a:r>
            <a:r>
              <a:rPr lang="en-US" sz="2000" b="0" i="0" dirty="0">
                <a:solidFill>
                  <a:srgbClr val="1A1C1E"/>
                </a:solidFill>
                <a:effectLst/>
              </a:rPr>
              <a:t>PostgreSQL)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 Настройка </a:t>
            </a:r>
            <a:r>
              <a:rPr lang="en-US" sz="2000" b="0" i="0" dirty="0">
                <a:solidFill>
                  <a:srgbClr val="1A1C1E"/>
                </a:solidFill>
                <a:effectLst/>
              </a:rPr>
              <a:t>Auth (Email/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Пароль)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 Создание </a:t>
            </a:r>
            <a:r>
              <a:rPr lang="en-US" sz="2000" b="0" i="0" dirty="0">
                <a:solidFill>
                  <a:srgbClr val="1A1C1E"/>
                </a:solidFill>
                <a:effectLst/>
              </a:rPr>
              <a:t>Storage Buckets (food, category)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 Настройка </a:t>
            </a:r>
            <a:r>
              <a:rPr lang="en-US" sz="2000" b="0" i="0" dirty="0">
                <a:solidFill>
                  <a:srgbClr val="1A1C1E"/>
                </a:solidFill>
                <a:effectLst/>
              </a:rPr>
              <a:t>Realtime 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для заказов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1A1C1E"/>
                </a:solidFill>
                <a:effectLst/>
              </a:rPr>
              <a:t> Реализация триггеров, </a:t>
            </a:r>
            <a:r>
              <a:rPr lang="en-US" sz="2000" b="0" i="0" dirty="0">
                <a:solidFill>
                  <a:srgbClr val="1A1C1E"/>
                </a:solidFill>
                <a:effectLst/>
              </a:rPr>
              <a:t>RLS (</a:t>
            </a:r>
            <a:r>
              <a:rPr lang="ru-RU" sz="2000" b="0" i="0" dirty="0">
                <a:solidFill>
                  <a:srgbClr val="1A1C1E"/>
                </a:solidFill>
                <a:effectLst/>
              </a:rPr>
              <a:t>политики безопасности)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B1A2EC-C8BC-A255-2BA9-B1E4C18D3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09"/>
          <a:stretch/>
        </p:blipFill>
        <p:spPr bwMode="auto">
          <a:xfrm>
            <a:off x="6288786" y="1060769"/>
            <a:ext cx="5458396" cy="380785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74F49D-2CE3-9336-3281-7DE0C0FF54BF}"/>
              </a:ext>
            </a:extLst>
          </p:cNvPr>
          <p:cNvSpPr txBox="1"/>
          <p:nvPr/>
        </p:nvSpPr>
        <p:spPr>
          <a:xfrm>
            <a:off x="6288786" y="4868628"/>
            <a:ext cx="5458395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6 –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Хранилище для блюд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ED090F-1D52-8452-D100-CC78F3282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72" y="3429000"/>
            <a:ext cx="5628951" cy="2477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DF2842-9782-169E-4260-26C5BEE7F54D}"/>
              </a:ext>
            </a:extLst>
          </p:cNvPr>
          <p:cNvSpPr txBox="1"/>
          <p:nvPr/>
        </p:nvSpPr>
        <p:spPr>
          <a:xfrm>
            <a:off x="427071" y="5965254"/>
            <a:ext cx="5628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5 –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Модуль «</a:t>
            </a:r>
            <a:r>
              <a:rPr lang="en-US" sz="2000" b="0" i="0" dirty="0">
                <a:solidFill>
                  <a:srgbClr val="1A1C1E"/>
                </a:solidFill>
                <a:effectLst/>
              </a:rPr>
              <a:t>Auth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» для аутентификации пользователей по почте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6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181A5F-51EE-85CA-D207-E69B4CA7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191"/>
            <a:ext cx="12192000" cy="519902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Разработка библиотеки (WPF C#)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4C344-B92D-EB9F-05CA-B595EC80551D}"/>
              </a:ext>
            </a:extLst>
          </p:cNvPr>
          <p:cNvSpPr txBox="1"/>
          <p:nvPr/>
        </p:nvSpPr>
        <p:spPr>
          <a:xfrm>
            <a:off x="1980623" y="5994361"/>
            <a:ext cx="8230753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Рисунок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Библиотека «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LibraryCAP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293A77-0A62-DC5F-A930-A0AB5BF2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41" y="704088"/>
            <a:ext cx="5702333" cy="5318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D5ABBE-7BB2-C3D9-C6B0-93E14C94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68" y="701768"/>
            <a:ext cx="4123800" cy="5320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68605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Тема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249</TotalTime>
  <Words>832</Words>
  <Application>Microsoft Office PowerPoint</Application>
  <PresentationFormat>Широкоэкранный</PresentationFormat>
  <Paragraphs>148</Paragraphs>
  <Slides>18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Google Sans Text</vt:lpstr>
      <vt:lpstr>Times New Roman</vt:lpstr>
      <vt:lpstr>Тема Office 2013–2022</vt:lpstr>
      <vt:lpstr>Производственная практика по модулю  ПM 01. Разработка модулей программного обеспечения для компьютерных систем</vt:lpstr>
      <vt:lpstr>Сведения об организации</vt:lpstr>
      <vt:lpstr>Техническое задание</vt:lpstr>
      <vt:lpstr>Анализ технического задания</vt:lpstr>
      <vt:lpstr>Анализ технического задания</vt:lpstr>
      <vt:lpstr>Анализ технического задания</vt:lpstr>
      <vt:lpstr>Средства разработки</vt:lpstr>
      <vt:lpstr>Supabase</vt:lpstr>
      <vt:lpstr>Разработка библиотеки (WPF C#)</vt:lpstr>
      <vt:lpstr>Разработка десктопного приложения (WPF C#)</vt:lpstr>
      <vt:lpstr>Разработка мобильного приложения (Xamarin.Forms C#)</vt:lpstr>
      <vt:lpstr>Документация</vt:lpstr>
      <vt:lpstr>Отладка</vt:lpstr>
      <vt:lpstr>Тестирование</vt:lpstr>
      <vt:lpstr>Результаты Тестирования и Оптимизация</vt:lpstr>
      <vt:lpstr>Демонстрация программы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 Александр</dc:creator>
  <cp:lastModifiedBy>Александр Александр</cp:lastModifiedBy>
  <cp:revision>4</cp:revision>
  <dcterms:created xsi:type="dcterms:W3CDTF">2025-04-19T00:30:24Z</dcterms:created>
  <dcterms:modified xsi:type="dcterms:W3CDTF">2025-04-19T04:50:17Z</dcterms:modified>
</cp:coreProperties>
</file>